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2"/>
  </p:notesMasterIdLst>
  <p:sldIdLst>
    <p:sldId id="256" r:id="rId2"/>
    <p:sldId id="260" r:id="rId3"/>
    <p:sldId id="313" r:id="rId4"/>
    <p:sldId id="272" r:id="rId5"/>
    <p:sldId id="323" r:id="rId6"/>
    <p:sldId id="324" r:id="rId7"/>
    <p:sldId id="280" r:id="rId8"/>
    <p:sldId id="281" r:id="rId9"/>
    <p:sldId id="285" r:id="rId10"/>
    <p:sldId id="315" r:id="rId11"/>
    <p:sldId id="259" r:id="rId12"/>
    <p:sldId id="261" r:id="rId13"/>
    <p:sldId id="262" r:id="rId14"/>
    <p:sldId id="263" r:id="rId15"/>
    <p:sldId id="287" r:id="rId16"/>
    <p:sldId id="314" r:id="rId17"/>
    <p:sldId id="305" r:id="rId18"/>
    <p:sldId id="316" r:id="rId19"/>
    <p:sldId id="308" r:id="rId20"/>
    <p:sldId id="311" r:id="rId21"/>
    <p:sldId id="295" r:id="rId22"/>
    <p:sldId id="288" r:id="rId23"/>
    <p:sldId id="290" r:id="rId24"/>
    <p:sldId id="289" r:id="rId25"/>
    <p:sldId id="325" r:id="rId26"/>
    <p:sldId id="274" r:id="rId27"/>
    <p:sldId id="312" r:id="rId28"/>
    <p:sldId id="284" r:id="rId29"/>
    <p:sldId id="318" r:id="rId30"/>
    <p:sldId id="317" r:id="rId31"/>
    <p:sldId id="291" r:id="rId32"/>
    <p:sldId id="296" r:id="rId33"/>
    <p:sldId id="298" r:id="rId34"/>
    <p:sldId id="300" r:id="rId35"/>
    <p:sldId id="301" r:id="rId36"/>
    <p:sldId id="302" r:id="rId37"/>
    <p:sldId id="320" r:id="rId38"/>
    <p:sldId id="321" r:id="rId39"/>
    <p:sldId id="322" r:id="rId40"/>
    <p:sldId id="310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29" autoAdjust="0"/>
    <p:restoredTop sz="94614" autoAdjust="0"/>
  </p:normalViewPr>
  <p:slideViewPr>
    <p:cSldViewPr snapToGrid="0">
      <p:cViewPr varScale="1">
        <p:scale>
          <a:sx n="42" d="100"/>
          <a:sy n="42" d="100"/>
        </p:scale>
        <p:origin x="702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jpe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B08F47-7E9B-4714-8469-68D43CE72DAA}" type="datetimeFigureOut">
              <a:rPr lang="en-US" smtClean="0"/>
              <a:t>12/6/2023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3648A6-B84E-4735-B8D5-63404E1325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307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3648A6-B84E-4735-B8D5-63404E13257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642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3648A6-B84E-4735-B8D5-63404E132576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876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3648A6-B84E-4735-B8D5-63404E132576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684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3648A6-B84E-4735-B8D5-63404E132576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57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186DB-1A25-49AC-8750-8C3BB788D5AF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5E8DC-8E1E-42D2-A6AC-A18D4D3C92C4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E40B7-CEEF-45E6-98DF-8CE6607768A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69BDFB-D76D-408F-8DBA-07432998AD87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80660-FB3F-4091-90B7-6EEE851BE49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38E9B-9EE6-4559-A02F-DA21116A74ED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73ED-F42E-4718-9115-73ED0A8DA01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71060-EF49-410F-9E5E-193D406D9F78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E118-611B-41B2-BB90-EB12D45C68D3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01EBD-24C6-4332-81F7-C13448F8D3BA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68FFF-DD5D-49EF-B551-36BAD013BFF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F5E56-E646-405E-AD2D-9757265A9243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14F49-5727-4967-8381-9DCA7399CF7D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82940-7704-4494-95C0-3727CD6427AF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DC4B4-4B8D-4598-B000-A2A5CFA534A1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B61AF-559B-4B71-9B9B-0F1D4404D350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YEGOO Design</a:t>
            </a:r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D65EE-1B7F-4A2D-B174-3953E86A80E9}" type="datetime1">
              <a:rPr lang="en-US" smtClean="0"/>
              <a:t>12/6/2023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YEGOO Design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4084" y="1419367"/>
            <a:ext cx="10112991" cy="1269058"/>
          </a:xfrm>
        </p:spPr>
        <p:txBody>
          <a:bodyPr>
            <a:noAutofit/>
          </a:bodyPr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Marmaray </a:t>
            </a:r>
            <a:r>
              <a:rPr lang="tr-TR" sz="6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Feneryolu </a:t>
            </a:r>
            <a:r>
              <a:rPr lang="en-US" sz="6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Station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9526137" y="627796"/>
            <a:ext cx="2626969" cy="4776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November 9,  2016</a:t>
            </a:r>
          </a:p>
          <a:p>
            <a:pPr algn="just"/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9031033" y="3675930"/>
            <a:ext cx="2988860" cy="305255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YEGOO DESIGN</a:t>
            </a:r>
          </a:p>
          <a:p>
            <a:pPr algn="just"/>
            <a:r>
              <a:rPr lang="tr-TR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9774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34622" y="2746612"/>
            <a:ext cx="8915399" cy="2262781"/>
          </a:xfrm>
        </p:spPr>
        <p:txBody>
          <a:bodyPr>
            <a:normAutofit/>
          </a:bodyPr>
          <a:lstStyle/>
          <a:p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CRITERIA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651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2776"/>
          </a:xfrm>
        </p:spPr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Criteria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682569"/>
              </p:ext>
            </p:extLst>
          </p:nvPr>
        </p:nvGraphicFramePr>
        <p:xfrm>
          <a:off x="1977082" y="1482570"/>
          <a:ext cx="8847438" cy="537543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166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26577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980643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DISCIPLINE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tr-TR" sz="14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STANDARDS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70545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GENERAL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TS-TURKISH STANDARDS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36076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LOADING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TS498-DESIGN LOADS FOR BUILDING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TSC2007-TURKISH SEISMIC CODE</a:t>
                      </a:r>
                    </a:p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tr-TR" sz="140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URKISH</a:t>
                      </a:r>
                      <a:r>
                        <a:rPr lang="tr-TR" sz="1400" baseline="0" dirty="0">
                          <a:effectLst/>
                          <a:latin typeface="Times New Roman" panose="02020603050405020304" pitchFamily="18" charset="0"/>
                          <a:ea typeface="Calibri"/>
                          <a:cs typeface="Times New Roman" panose="02020603050405020304" pitchFamily="18" charset="0"/>
                        </a:rPr>
                        <a:t> STATE METEOROLOGICAL SERVICE</a:t>
                      </a:r>
                      <a:endParaRPr lang="en-US" sz="1400" noProof="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307524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CONCRETE DESIGN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TS500-REQUIREMENTS FOR DESIGN AND CONSTRUCTION OF REINFORCED CONCRETE STRUCTURES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TSC2007-TURKISH SEISMIC CODE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980643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STEEL DESIGN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/>
                </a:tc>
                <a:tc>
                  <a:txBody>
                    <a:bodyPr/>
                    <a:lstStyle/>
                    <a:p>
                      <a:pPr marL="342900" lvl="0" indent="-342900" algn="l">
                        <a:lnSpc>
                          <a:spcPct val="200000"/>
                        </a:lnSpc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AND CONSTRUCTION SPECIFICATIONS FOR STEEL</a:t>
                      </a:r>
                      <a:r>
                        <a:rPr lang="tr-TR" sz="1400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STRUCTURES by MINISTIRY OF ENVIORENMENT AND URBAN PLANNING (September, 2016)</a:t>
                      </a:r>
                      <a:endParaRPr lang="tr-TR" sz="1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44276" marR="44276" marT="0" marB="0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2739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properties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itchFamily="2" charset="2"/>
              <a:buChar char="ü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C30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S420a </a:t>
            </a:r>
          </a:p>
          <a:p>
            <a:pPr lvl="0">
              <a:buFont typeface="Wingdings" pitchFamily="2" charset="2"/>
              <a:buChar char="ü"/>
            </a:pP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Material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factors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Concrete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Concrete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1.5</a:t>
            </a:r>
          </a:p>
          <a:p>
            <a:pPr marL="1028700" lvl="1" indent="-571500">
              <a:buFont typeface="Wingdings" panose="05000000000000000000" pitchFamily="2" charset="2"/>
              <a:buChar char="§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Steel 1.15 </a:t>
            </a:r>
          </a:p>
          <a:p>
            <a:pPr lvl="0">
              <a:buFont typeface="Wingdings" pitchFamily="2" charset="2"/>
              <a:buChar char="ü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S275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S355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steel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  <a:endParaRPr lang="tr-TR" sz="3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421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Criteria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Concrete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85800">
              <a:buFont typeface="Wingdings" panose="05000000000000000000" pitchFamily="2" charset="2"/>
              <a:buChar char="§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Ultimate Strength Design (USD)</a:t>
            </a:r>
          </a:p>
          <a:p>
            <a:pPr indent="0">
              <a:buNone/>
            </a:pP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Steel</a:t>
            </a:r>
          </a:p>
          <a:p>
            <a:pPr marL="628650" indent="-285750">
              <a:buFont typeface="Wingdings" panose="05000000000000000000" pitchFamily="2" charset="2"/>
              <a:buChar char="§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Resistance Factor Design (LRFD)</a:t>
            </a:r>
          </a:p>
          <a:p>
            <a:pPr marL="628650" indent="-285750">
              <a:buFont typeface="Wingdings" panose="05000000000000000000" pitchFamily="2" charset="2"/>
              <a:buChar char="§"/>
            </a:pP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271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67962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Loads 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cting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the S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tructure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865870"/>
            <a:ext cx="8915400" cy="4045352"/>
          </a:xfrm>
        </p:spPr>
        <p:txBody>
          <a:bodyPr>
            <a:normAutofit fontScale="70000" lnSpcReduction="2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 load (G)</a:t>
            </a:r>
          </a:p>
          <a:p>
            <a:pPr indent="342900"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 weight</a:t>
            </a:r>
          </a:p>
          <a:p>
            <a:pPr indent="342900">
              <a:buFont typeface="Wingdings" panose="05000000000000000000" pitchFamily="2" charset="2"/>
              <a:buChar char="§"/>
            </a:pPr>
            <a:r>
              <a:rPr lang="tr-T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Dead Loads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load (Q)</a:t>
            </a:r>
          </a:p>
          <a:p>
            <a:pPr indent="342900"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Roof </a:t>
            </a:r>
            <a:r>
              <a:rPr lang="tr-T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live load</a:t>
            </a:r>
          </a:p>
          <a:p>
            <a:pPr indent="342900">
              <a:buFont typeface="Wingdings" panose="05000000000000000000" pitchFamily="2" charset="2"/>
              <a:buChar char="§"/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Floor live load</a:t>
            </a:r>
            <a:r>
              <a:rPr lang="tr-T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Snow load (S)</a:t>
            </a:r>
            <a:r>
              <a:rPr lang="tr-TR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 load (W)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Earthquake load (E)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load (T)</a:t>
            </a:r>
          </a:p>
          <a:p>
            <a:endParaRPr lang="tr-T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8230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o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9114683"/>
              </p:ext>
            </p:extLst>
          </p:nvPr>
        </p:nvGraphicFramePr>
        <p:xfrm>
          <a:off x="1875107" y="207222"/>
          <a:ext cx="9452919" cy="66973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10526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61782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2982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145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DISCIPLINE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LOAD COMBINATION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SOURCES</a:t>
                      </a:r>
                      <a:endParaRPr lang="en-US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4770" marR="6477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14551">
                <a:tc rowSpan="5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CONCRETE DESIGN </a:t>
                      </a: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ULTIMATE STRENGTH DESIGN</a:t>
                      </a:r>
                      <a:r>
                        <a:rPr lang="tr-TR" sz="1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1.4G+1.6Q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rowSpan="1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TS500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TSC2007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and Construction Specifications for Steel Structures by Ministry of Environment and Urban Planning (September, 2016)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1.0G+1.2Q+1.2T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1.0G+1.3Q+1.3W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0.9G+1.3W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490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14551">
                <a:tc rowSpan="5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SEISMIC DESIGN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G+Q±E</a:t>
                      </a:r>
                      <a:r>
                        <a:rPr lang="en-US" sz="1800" baseline="-25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±0.3E</a:t>
                      </a:r>
                      <a:r>
                        <a:rPr lang="en-US" sz="1800" baseline="-25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G+Q±E</a:t>
                      </a:r>
                      <a:r>
                        <a:rPr lang="en-US" sz="1800" baseline="-25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±0.3E</a:t>
                      </a:r>
                      <a:r>
                        <a:rPr lang="en-US" sz="1800" baseline="-25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1.0G+1.0Q+1.0E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0.9G+1.0E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1.2G+1.0Q+0.2S+1.0E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14551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STEEL DESIGN</a:t>
                      </a: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tr-TR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LOAD AND RESISTANCE FACTOR DESIGN</a:t>
                      </a:r>
                      <a:r>
                        <a:rPr lang="tr-TR" sz="1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1.4G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1455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1.2G+1.6Q+0.5(Q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 S)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6556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1.2G+1.6(Q</a:t>
                      </a:r>
                      <a:r>
                        <a:rPr lang="en-US" sz="1800" baseline="-250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18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 S) +(Q or 0.8W)</a:t>
                      </a:r>
                      <a:endParaRPr lang="en-US" sz="18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6556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1.2G+1.0Q+0.5(</a:t>
                      </a:r>
                      <a:r>
                        <a:rPr lang="en-US" sz="18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en-US" sz="1800" baseline="-25000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18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or S) +1.6W</a:t>
                      </a:r>
                      <a:endParaRPr lang="en-US" sz="18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4770" marR="6477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29516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4230806"/>
            <a:ext cx="8915399" cy="832513"/>
          </a:xfrm>
        </p:spPr>
        <p:txBody>
          <a:bodyPr>
            <a:noAutofit/>
          </a:bodyPr>
          <a:lstStyle/>
          <a:p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ROOF DESIGN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1503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59847"/>
          </a:xfrm>
        </p:spPr>
        <p:txBody>
          <a:bodyPr/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Roof Plan Layout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43" t="10108" r="1930" b="2366"/>
          <a:stretch/>
        </p:blipFill>
        <p:spPr bwMode="auto">
          <a:xfrm>
            <a:off x="2238392" y="1321047"/>
            <a:ext cx="9030970" cy="5364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4" name="Straight Connector 3"/>
          <p:cNvCxnSpPr/>
          <p:nvPr/>
        </p:nvCxnSpPr>
        <p:spPr>
          <a:xfrm flipH="1">
            <a:off x="8336132" y="4687410"/>
            <a:ext cx="2396971" cy="1686757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5302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Section</a:t>
            </a:r>
            <a:r>
              <a:rPr lang="tr-TR" dirty="0"/>
              <a:t> A-A &amp; D-D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83" y="2346325"/>
            <a:ext cx="9827503" cy="330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845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 Placeholder 3"/>
              <p:cNvSpPr>
                <a:spLocks noGrp="1"/>
              </p:cNvSpPr>
              <p:nvPr>
                <p:ph type="body" sz="half" idx="2"/>
              </p:nvPr>
            </p:nvSpPr>
            <p:spPr>
              <a:xfrm>
                <a:off x="1291039" y="1387372"/>
                <a:ext cx="4753234" cy="2384853"/>
              </a:xfrm>
            </p:spPr>
            <p:txBody>
              <a:bodyPr>
                <a:normAutofit lnSpcReduction="10000"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Pratt Truss System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tr-TR" sz="2200" b="0" i="1" smtClean="0">
                        <a:latin typeface="Cambria Math"/>
                        <a:cs typeface="Times New Roman" panose="02020603050405020304" pitchFamily="18" charset="0"/>
                      </a:rPr>
                      <m:t>10&lt;</m:t>
                    </m:r>
                    <m:f>
                      <m:fPr>
                        <m:ctrlPr>
                          <a:rPr lang="tr-TR" sz="22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tr-TR" sz="22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𝐿</m:t>
                        </m:r>
                      </m:num>
                      <m:den>
                        <m:r>
                          <a:rPr lang="tr-TR" sz="2200" b="0" i="1" smtClean="0">
                            <a:latin typeface="Cambria Math"/>
                            <a:cs typeface="Times New Roman" panose="02020603050405020304" pitchFamily="18" charset="0"/>
                          </a:rPr>
                          <m:t>𝐷</m:t>
                        </m:r>
                      </m:den>
                    </m:f>
                    <m:r>
                      <a:rPr lang="tr-TR" sz="2200" b="0" i="0" smtClean="0">
                        <a:latin typeface="Cambria Math"/>
                        <a:cs typeface="Times New Roman" panose="02020603050405020304" pitchFamily="18" charset="0"/>
                      </a:rPr>
                      <m:t>&lt;15</m:t>
                    </m:r>
                  </m:oMath>
                </a14:m>
                <a:r>
                  <a:rPr lang="tr-TR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Bottom Chord                2 UPN160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Top Chord                      2 UPN140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tr-TR" sz="2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Diagonals                       2L 70x70x10</a:t>
                </a:r>
              </a:p>
              <a:p>
                <a:endPara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xfrm>
                <a:off x="1291039" y="1387372"/>
                <a:ext cx="4753234" cy="2384853"/>
              </a:xfrm>
              <a:blipFill rotWithShape="1">
                <a:blip r:embed="rId3"/>
                <a:stretch>
                  <a:fillRect l="-1538" t="-2813" r="-5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/>
          <p:cNvCxnSpPr/>
          <p:nvPr/>
        </p:nvCxnSpPr>
        <p:spPr>
          <a:xfrm>
            <a:off x="3531972" y="2545492"/>
            <a:ext cx="58076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511375" y="2982099"/>
            <a:ext cx="58076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511374" y="3418704"/>
            <a:ext cx="580767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9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2" t="12258" r="6492" b="11398"/>
          <a:stretch/>
        </p:blipFill>
        <p:spPr bwMode="auto">
          <a:xfrm>
            <a:off x="6044273" y="1387372"/>
            <a:ext cx="5756430" cy="44944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91718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93946" y="1672204"/>
            <a:ext cx="8915400" cy="4560815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Criteria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Roof Design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Slab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 and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Alternatives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 Design 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Geotechnical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ical Properties and Foundation Design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0">
              <a:buNone/>
            </a:pPr>
            <a:endParaRPr lang="tr-TR" dirty="0"/>
          </a:p>
          <a:p>
            <a:pPr marL="685800" indent="-285750">
              <a:buFont typeface="Wingdings" panose="05000000000000000000" pitchFamily="2" charset="2"/>
              <a:buChar char="§"/>
            </a:pPr>
            <a:endParaRPr lang="tr-TR" dirty="0"/>
          </a:p>
          <a:p>
            <a:pPr marL="685800" indent="-285750">
              <a:buFont typeface="Wingdings" panose="05000000000000000000" pitchFamily="2" charset="2"/>
              <a:buChar char="§"/>
            </a:pPr>
            <a:endParaRPr lang="tr-TR" dirty="0"/>
          </a:p>
          <a:p>
            <a:pPr marL="1143000" lvl="1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427" y="626905"/>
            <a:ext cx="3557919" cy="2710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46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34371" y="4326339"/>
            <a:ext cx="8915399" cy="750627"/>
          </a:xfrm>
        </p:spPr>
        <p:txBody>
          <a:bodyPr>
            <a:normAutofit/>
          </a:bodyPr>
          <a:lstStyle/>
          <a:p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SLAB DESIGN and ALTERNATIVES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815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4209" y="624110"/>
            <a:ext cx="10308608" cy="5217397"/>
          </a:xfrm>
          <a:prstGeom prst="rect">
            <a:avLst/>
          </a:prstGeom>
        </p:spPr>
      </p:pic>
      <p:sp>
        <p:nvSpPr>
          <p:cNvPr id="4" name="Dikdörtgen 3"/>
          <p:cNvSpPr/>
          <p:nvPr/>
        </p:nvSpPr>
        <p:spPr>
          <a:xfrm>
            <a:off x="2001795" y="2990335"/>
            <a:ext cx="9860691" cy="3583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9646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3" descr="C:\Users\esatc\Downloads\normal slab_1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075" y="1467477"/>
            <a:ext cx="8657409" cy="51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Metin kutusu 5"/>
          <p:cNvSpPr txBox="1"/>
          <p:nvPr/>
        </p:nvSpPr>
        <p:spPr>
          <a:xfrm>
            <a:off x="2150075" y="827903"/>
            <a:ext cx="4819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dirty="0" err="1"/>
              <a:t>Beam</a:t>
            </a:r>
            <a:r>
              <a:rPr lang="tr-TR" sz="3600" dirty="0"/>
              <a:t> - </a:t>
            </a:r>
            <a:r>
              <a:rPr lang="tr-TR" sz="3600" dirty="0" err="1"/>
              <a:t>Slab</a:t>
            </a:r>
            <a:r>
              <a:rPr lang="tr-TR" sz="3600" dirty="0"/>
              <a:t> Plan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87093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2269" y="789834"/>
            <a:ext cx="8156834" cy="5788722"/>
          </a:xfrm>
        </p:spPr>
      </p:pic>
      <p:sp>
        <p:nvSpPr>
          <p:cNvPr id="3" name="Metin kutusu 2"/>
          <p:cNvSpPr txBox="1"/>
          <p:nvPr/>
        </p:nvSpPr>
        <p:spPr>
          <a:xfrm>
            <a:off x="2607275" y="1296774"/>
            <a:ext cx="38058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>
                <a:solidFill>
                  <a:srgbClr val="FF0000"/>
                </a:solidFill>
              </a:rPr>
              <a:t>DÜZELTİLCEK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886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Precast</a:t>
            </a:r>
            <a:r>
              <a:rPr lang="tr-TR" dirty="0"/>
              <a:t> - </a:t>
            </a:r>
            <a:r>
              <a:rPr lang="tr-TR" dirty="0" err="1"/>
              <a:t>Slab</a:t>
            </a:r>
            <a:endParaRPr lang="en-US" dirty="0"/>
          </a:p>
        </p:txBody>
      </p:sp>
      <p:pic>
        <p:nvPicPr>
          <p:cNvPr id="5" name="Picture 24" descr="C:\Users\esatc\Downloads\prekast döşeme_1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7876" y="1363724"/>
            <a:ext cx="7421735" cy="54942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0017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312" y="624110"/>
            <a:ext cx="5038725" cy="60606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037" y="624110"/>
            <a:ext cx="4600575" cy="6057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77375" y="6684745"/>
            <a:ext cx="849593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700" dirty="0"/>
              <a:t>(</a:t>
            </a:r>
            <a:r>
              <a:rPr lang="en-US" sz="700" dirty="0"/>
              <a:t>http://www.pbprefabrik.com.tr/assets/documents/bdp.jpg</a:t>
            </a:r>
            <a:r>
              <a:rPr lang="tr-TR" sz="700" dirty="0"/>
              <a:t>)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40446485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Hollow-core slab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precast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 self weight 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ess material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Higher load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carrying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capacity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Mass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production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opportunity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affected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severe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climate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conditions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1626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39088" y="4271749"/>
            <a:ext cx="8915399" cy="792235"/>
          </a:xfrm>
        </p:spPr>
        <p:txBody>
          <a:bodyPr>
            <a:normAutofit/>
          </a:bodyPr>
          <a:lstStyle/>
          <a:p>
            <a:r>
              <a:rPr lang="tr-T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COLUMN DESIGN</a:t>
            </a: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13621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 descr="C:\Users\win\Desktop\GROUNDKOLON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113" y="1301239"/>
            <a:ext cx="4770998" cy="54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Metin kutusu 1"/>
          <p:cNvSpPr txBox="1"/>
          <p:nvPr/>
        </p:nvSpPr>
        <p:spPr>
          <a:xfrm>
            <a:off x="3039762" y="654907"/>
            <a:ext cx="47449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Ground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Floor</a:t>
            </a:r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Columns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994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>
              <a:xfrm>
                <a:off x="2440930" y="1243914"/>
                <a:ext cx="8915400" cy="3777622"/>
              </a:xfrm>
            </p:spPr>
            <p:txBody>
              <a:bodyPr/>
              <a:lstStyle/>
              <a:p>
                <a:pPr>
                  <a:lnSpc>
                    <a:spcPct val="150000"/>
                  </a:lnSpc>
                </a:pPr>
                <a:r>
                  <a:rPr lang="en-US" sz="2400" dirty="0"/>
                  <a:t> </a:t>
                </a:r>
                <a:r>
                  <a:rPr lang="en-US" sz="2400" dirty="0" err="1"/>
                  <a:t>N</a:t>
                </a:r>
                <a:r>
                  <a:rPr lang="en-US" sz="2400" baseline="-25000" dirty="0" err="1"/>
                  <a:t>d</a:t>
                </a:r>
                <a:r>
                  <a:rPr lang="en-US" sz="2400" dirty="0"/>
                  <a:t> ≤ 0,9 * </a:t>
                </a:r>
                <a:r>
                  <a:rPr lang="en-US" sz="2400" dirty="0" err="1"/>
                  <a:t>f</a:t>
                </a:r>
                <a:r>
                  <a:rPr lang="en-US" sz="2400" baseline="-25000" dirty="0" err="1"/>
                  <a:t>cd</a:t>
                </a:r>
                <a:r>
                  <a:rPr lang="en-US" sz="2400" dirty="0"/>
                  <a:t> * A</a:t>
                </a:r>
                <a:r>
                  <a:rPr lang="en-US" sz="2400" baseline="-25000" dirty="0"/>
                  <a:t>c</a:t>
                </a:r>
                <a:r>
                  <a:rPr lang="en-US" sz="2400" dirty="0"/>
                  <a:t>  </a:t>
                </a:r>
                <a:r>
                  <a:rPr lang="tr-TR" sz="2400" dirty="0"/>
                  <a:t> </a:t>
                </a:r>
                <a:r>
                  <a:rPr lang="tr-TR" sz="2400" dirty="0" err="1"/>
                  <a:t>for</a:t>
                </a:r>
                <a:r>
                  <a:rPr lang="tr-TR" sz="2400" dirty="0"/>
                  <a:t> TS500 </a:t>
                </a:r>
                <a:endParaRPr lang="en-US" sz="2400" dirty="0"/>
              </a:p>
              <a:p>
                <a:pPr>
                  <a:lnSpc>
                    <a:spcPct val="150000"/>
                  </a:lnSpc>
                </a:pPr>
                <a:r>
                  <a:rPr lang="en-US" sz="2400" dirty="0"/>
                  <a:t> </a:t>
                </a:r>
                <a:r>
                  <a:rPr lang="en-US" sz="2400" dirty="0" err="1"/>
                  <a:t>N</a:t>
                </a:r>
                <a:r>
                  <a:rPr lang="en-US" sz="2400" baseline="-25000" dirty="0" err="1"/>
                  <a:t>d</a:t>
                </a:r>
                <a:r>
                  <a:rPr lang="en-US" sz="2400" dirty="0"/>
                  <a:t> ≤ 0,75 * </a:t>
                </a:r>
                <a:r>
                  <a:rPr lang="en-US" sz="2400" dirty="0" err="1"/>
                  <a:t>f</a:t>
                </a:r>
                <a:r>
                  <a:rPr lang="en-US" sz="2400" baseline="-25000" dirty="0" err="1"/>
                  <a:t>cd</a:t>
                </a:r>
                <a:r>
                  <a:rPr lang="en-US" sz="2400" dirty="0"/>
                  <a:t> * A</a:t>
                </a:r>
                <a:r>
                  <a:rPr lang="en-US" sz="2400" baseline="-25000" dirty="0"/>
                  <a:t>c</a:t>
                </a:r>
                <a:r>
                  <a:rPr lang="en-US" sz="2400" dirty="0"/>
                  <a:t>   </a:t>
                </a:r>
                <a:r>
                  <a:rPr lang="tr-TR" sz="2400" dirty="0" err="1"/>
                  <a:t>for</a:t>
                </a:r>
                <a:r>
                  <a:rPr lang="tr-TR" sz="2400" dirty="0"/>
                  <a:t> </a:t>
                </a:r>
                <a:r>
                  <a:rPr lang="tr-TR" sz="2400" dirty="0" err="1"/>
                  <a:t>Turkish</a:t>
                </a:r>
                <a:r>
                  <a:rPr lang="tr-TR" sz="2400" dirty="0"/>
                  <a:t> </a:t>
                </a:r>
                <a:r>
                  <a:rPr lang="tr-TR" sz="2400" dirty="0" err="1"/>
                  <a:t>Seismic</a:t>
                </a:r>
                <a:r>
                  <a:rPr lang="tr-TR" sz="2400" dirty="0"/>
                  <a:t> </a:t>
                </a:r>
                <a:r>
                  <a:rPr lang="tr-TR" sz="2400" dirty="0" err="1"/>
                  <a:t>Code</a:t>
                </a:r>
                <a:r>
                  <a:rPr lang="en-US" sz="2400" dirty="0"/>
                  <a:t>  </a:t>
                </a:r>
                <a:endParaRPr lang="tr-TR" sz="2400" i="1" dirty="0"/>
              </a:p>
              <a:p>
                <a:pPr>
                  <a:lnSpc>
                    <a:spcPct val="150000"/>
                  </a:lnSpc>
                </a:pPr>
                <a:r>
                  <a:rPr lang="tr-TR" sz="2400" dirty="0" err="1"/>
                  <a:t>Min</a:t>
                </a:r>
                <a:r>
                  <a:rPr lang="tr-TR" sz="24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</a:rPr>
                          <m:t>𝐴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𝑐</m:t>
                        </m:r>
                      </m:sub>
                    </m:sSub>
                    <m:r>
                      <a:rPr lang="en-US" sz="24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</a:rPr>
                              <m:t>𝑁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</a:rPr>
                              <m:t>𝑑</m:t>
                            </m:r>
                          </m:sub>
                        </m:sSub>
                      </m:num>
                      <m:den>
                        <m:r>
                          <a:rPr lang="en-US" sz="2400" i="1">
                            <a:latin typeface="Cambria Math"/>
                          </a:rPr>
                          <m:t>0.75∗</m:t>
                        </m:r>
                        <m:sSub>
                          <m:sSubPr>
                            <m:ctrlPr>
                              <a:rPr lang="en-US" sz="2400" i="1" baseline="-2500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 baseline="-25000">
                                <a:latin typeface="Cambria Math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400" i="1" baseline="-25000">
                                <a:latin typeface="Cambria Math"/>
                              </a:rPr>
                              <m:t>𝑐𝑑</m:t>
                            </m:r>
                          </m:sub>
                        </m:sSub>
                      </m:den>
                    </m:f>
                    <m:r>
                      <a:rPr lang="en-US" sz="2400" i="1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/>
                          </a:rPr>
                          <m:t>1174∗1000</m:t>
                        </m:r>
                      </m:num>
                      <m:den>
                        <m:r>
                          <a:rPr lang="en-US" sz="2400" i="1">
                            <a:latin typeface="Cambria Math"/>
                          </a:rPr>
                          <m:t>0,75∗30/1,5</m:t>
                        </m:r>
                      </m:den>
                    </m:f>
                    <m:r>
                      <a:rPr lang="en-US" sz="2400" i="1">
                        <a:latin typeface="Cambria Math"/>
                      </a:rPr>
                      <m:t>=78267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/>
                          </a:rPr>
                          <m:t>𝑚𝑚</m:t>
                        </m:r>
                      </m:e>
                      <m:sup>
                        <m:r>
                          <a:rPr lang="en-US" sz="2400" i="1">
                            <a:latin typeface="Cambria Math"/>
                          </a:rPr>
                          <m:t>2</m:t>
                        </m:r>
                      </m:sup>
                    </m:sSup>
                    <m:r>
                      <a:rPr lang="en-US" sz="2400" i="1">
                        <a:latin typeface="Cambria Math"/>
                      </a:rPr>
                      <m:t>&gt;75000 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/>
                          </a:rPr>
                          <m:t>𝑚𝑚</m:t>
                        </m:r>
                      </m:e>
                      <m:sup>
                        <m:r>
                          <a:rPr lang="en-US" sz="2400" i="1">
                            <a:latin typeface="Cambria Math"/>
                          </a:rPr>
                          <m:t>2</m:t>
                        </m:r>
                      </m:sup>
                    </m:sSup>
                  </m:oMath>
                </a14:m>
                <a:endParaRPr lang="tr-TR" sz="2400" dirty="0"/>
              </a:p>
              <a:p>
                <a:pPr>
                  <a:lnSpc>
                    <a:spcPct val="150000"/>
                  </a:lnSpc>
                </a:pPr>
                <a:r>
                  <a:rPr lang="tr-TR" sz="2400" dirty="0"/>
                  <a:t>Cross </a:t>
                </a:r>
                <a:r>
                  <a:rPr lang="tr-TR" sz="2400" dirty="0" err="1"/>
                  <a:t>sectional</a:t>
                </a:r>
                <a:r>
                  <a:rPr lang="tr-TR" sz="2400" dirty="0"/>
                  <a:t> </a:t>
                </a:r>
                <a:r>
                  <a:rPr lang="tr-TR" sz="2400" dirty="0" err="1"/>
                  <a:t>area</a:t>
                </a:r>
                <a:r>
                  <a:rPr lang="tr-TR" sz="2400" dirty="0"/>
                  <a:t> </a:t>
                </a:r>
                <a:r>
                  <a:rPr lang="tr-TR" sz="2400" dirty="0" err="1"/>
                  <a:t>for</a:t>
                </a:r>
                <a:r>
                  <a:rPr lang="tr-TR" sz="2400" dirty="0"/>
                  <a:t> </a:t>
                </a:r>
                <a:r>
                  <a:rPr lang="tr-TR" sz="2400" dirty="0" err="1"/>
                  <a:t>one</a:t>
                </a:r>
                <a:r>
                  <a:rPr lang="tr-TR" sz="2400" dirty="0"/>
                  <a:t> </a:t>
                </a:r>
                <a:r>
                  <a:rPr lang="tr-TR" sz="2400" dirty="0" err="1"/>
                  <a:t>column</a:t>
                </a:r>
                <a:r>
                  <a:rPr lang="tr-TR" sz="2400" dirty="0"/>
                  <a:t> (D=1.0 m)                </a:t>
                </a:r>
                <a:r>
                  <a:rPr lang="tr-TR" sz="2400" dirty="0" err="1"/>
                  <a:t>A</a:t>
                </a:r>
                <a:r>
                  <a:rPr lang="tr-TR" sz="2400" baseline="-25000" dirty="0" err="1"/>
                  <a:t>c</a:t>
                </a:r>
                <a:r>
                  <a:rPr lang="tr-TR" sz="2400" dirty="0"/>
                  <a:t> = 785000 mm</a:t>
                </a:r>
                <a:r>
                  <a:rPr lang="tr-TR" sz="2400" baseline="30000" dirty="0"/>
                  <a:t>2 </a:t>
                </a:r>
                <a:r>
                  <a:rPr lang="tr-TR" sz="2400" dirty="0"/>
                  <a:t> &gt;  </a:t>
                </a:r>
                <a:r>
                  <a:rPr lang="tr-TR" sz="2400" dirty="0" err="1"/>
                  <a:t>min</a:t>
                </a:r>
                <a:r>
                  <a:rPr lang="tr-TR" sz="2400" dirty="0"/>
                  <a:t> </a:t>
                </a:r>
                <a:r>
                  <a:rPr lang="tr-TR" sz="2400" dirty="0" err="1"/>
                  <a:t>A</a:t>
                </a:r>
                <a:r>
                  <a:rPr lang="tr-TR" sz="2400" baseline="-25000" dirty="0" err="1"/>
                  <a:t>c</a:t>
                </a:r>
                <a:endParaRPr lang="en-US" sz="2400" dirty="0"/>
              </a:p>
              <a:p>
                <a:pPr lvl="0">
                  <a:lnSpc>
                    <a:spcPct val="150000"/>
                  </a:lnSpc>
                </a:pPr>
                <a:endParaRPr lang="en-US" sz="24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40930" y="1243914"/>
                <a:ext cx="8915400" cy="3777622"/>
              </a:xfrm>
              <a:blipFill rotWithShape="1">
                <a:blip r:embed="rId2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34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4367284"/>
            <a:ext cx="8915399" cy="791570"/>
          </a:xfrm>
        </p:spPr>
        <p:txBody>
          <a:bodyPr>
            <a:normAutofit fontScale="90000"/>
          </a:bodyPr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6406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631259" y="634501"/>
            <a:ext cx="8911687" cy="1280890"/>
          </a:xfrm>
        </p:spPr>
        <p:txBody>
          <a:bodyPr/>
          <a:lstStyle/>
          <a:p>
            <a:r>
              <a:rPr lang="tr-TR" dirty="0"/>
              <a:t>First </a:t>
            </a:r>
            <a:r>
              <a:rPr lang="tr-TR" dirty="0" err="1"/>
              <a:t>Floor</a:t>
            </a:r>
            <a:r>
              <a:rPr lang="tr-TR" dirty="0"/>
              <a:t> </a:t>
            </a:r>
            <a:r>
              <a:rPr lang="tr-TR" dirty="0" err="1"/>
              <a:t>Columns</a:t>
            </a:r>
            <a:r>
              <a:rPr lang="tr-TR" dirty="0"/>
              <a:t> (Steel </a:t>
            </a:r>
            <a:r>
              <a:rPr lang="tr-TR" dirty="0" err="1"/>
              <a:t>Column</a:t>
            </a:r>
            <a:r>
              <a:rPr lang="tr-TR"/>
              <a:t> Case</a:t>
            </a:r>
            <a:r>
              <a:rPr lang="tr-TR" dirty="0"/>
              <a:t>)</a:t>
            </a:r>
            <a:endParaRPr lang="en-US" dirty="0"/>
          </a:p>
        </p:txBody>
      </p:sp>
      <p:pic>
        <p:nvPicPr>
          <p:cNvPr id="4" name="Resim 3" descr="C:\Users\win\Desktop\first floo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8015" y="1274946"/>
            <a:ext cx="4906363" cy="56003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2613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First </a:t>
            </a:r>
            <a:r>
              <a:rPr lang="tr-TR" dirty="0" err="1"/>
              <a:t>Floor</a:t>
            </a:r>
            <a:r>
              <a:rPr lang="tr-TR" dirty="0"/>
              <a:t> </a:t>
            </a:r>
            <a:r>
              <a:rPr lang="tr-TR" dirty="0" err="1"/>
              <a:t>Columns</a:t>
            </a:r>
            <a:r>
              <a:rPr lang="tr-TR" dirty="0"/>
              <a:t> (R.C. Case)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58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992573" y="3725839"/>
            <a:ext cx="10058400" cy="1596788"/>
          </a:xfrm>
        </p:spPr>
        <p:txBody>
          <a:bodyPr>
            <a:noAutofit/>
          </a:bodyPr>
          <a:lstStyle/>
          <a:p>
            <a:r>
              <a:rPr lang="tr-TR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GEOTECHNICAL PROPERTIES and FOUNDATION DESIGN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623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859067" y="596414"/>
            <a:ext cx="10972800" cy="1143000"/>
          </a:xfrm>
        </p:spPr>
        <p:txBody>
          <a:bodyPr/>
          <a:lstStyle/>
          <a:p>
            <a:r>
              <a:rPr lang="en-US" dirty="0"/>
              <a:t>Site Investigation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8279" y="1540610"/>
            <a:ext cx="10972800" cy="4525963"/>
          </a:xfrm>
        </p:spPr>
        <p:txBody>
          <a:bodyPr/>
          <a:lstStyle/>
          <a:p>
            <a:pPr marL="0" indent="0">
              <a:buNone/>
            </a:pPr>
            <a:r>
              <a:rPr lang="tr-TR" sz="2800" dirty="0"/>
              <a:t>I.</a:t>
            </a:r>
            <a:r>
              <a:rPr lang="en-US" sz="2800" dirty="0"/>
              <a:t>Boreholes</a:t>
            </a:r>
            <a:endParaRPr lang="tr-TR" dirty="0"/>
          </a:p>
          <a:p>
            <a:pPr marL="400050" lvl="1" indent="0">
              <a:buNone/>
            </a:pPr>
            <a:endParaRPr lang="tr-TR" dirty="0"/>
          </a:p>
        </p:txBody>
      </p:sp>
      <p:graphicFrame>
        <p:nvGraphicFramePr>
          <p:cNvPr id="5" name="Tablo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645323"/>
              </p:ext>
            </p:extLst>
          </p:nvPr>
        </p:nvGraphicFramePr>
        <p:xfrm>
          <a:off x="1253799" y="2323072"/>
          <a:ext cx="3787758" cy="335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55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2217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48791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No.</a:t>
                      </a:r>
                      <a:r>
                        <a:rPr lang="tr-TR" sz="1600" baseline="0" dirty="0"/>
                        <a:t> Of  </a:t>
                      </a:r>
                      <a:r>
                        <a:rPr lang="en-US" sz="1600" baseline="0" noProof="0" dirty="0"/>
                        <a:t>Borehole</a:t>
                      </a:r>
                      <a:r>
                        <a:rPr lang="tr-TR" sz="1600" baseline="0" dirty="0"/>
                        <a:t> (BH)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Depth (m)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BH-1</a:t>
                      </a:r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30.00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BH-2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25.00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BH-3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30.00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BH-4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25.00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BH-5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30.00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BH-6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25.00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BH-7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25.00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BH-8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30.00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42832"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BH-9</a:t>
                      </a:r>
                      <a:endParaRPr lang="en-US" sz="1600" dirty="0"/>
                    </a:p>
                  </a:txBody>
                  <a:tcPr marL="121920" marR="1219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tr-TR" sz="1600" dirty="0"/>
                        <a:t>15.00</a:t>
                      </a:r>
                      <a:endParaRPr lang="en-US" sz="1600" dirty="0"/>
                    </a:p>
                  </a:txBody>
                  <a:tcPr marL="121920" marR="121920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pic>
        <p:nvPicPr>
          <p:cNvPr id="6" name="Resim 5"/>
          <p:cNvPicPr/>
          <p:nvPr/>
        </p:nvPicPr>
        <p:blipFill>
          <a:blip r:embed="rId2"/>
          <a:stretch>
            <a:fillRect/>
          </a:stretch>
        </p:blipFill>
        <p:spPr>
          <a:xfrm>
            <a:off x="5334539" y="1982916"/>
            <a:ext cx="6095461" cy="4294316"/>
          </a:xfrm>
          <a:prstGeom prst="rect">
            <a:avLst/>
          </a:prstGeom>
        </p:spPr>
      </p:pic>
      <p:pic>
        <p:nvPicPr>
          <p:cNvPr id="7" name="Resim 6"/>
          <p:cNvPicPr/>
          <p:nvPr/>
        </p:nvPicPr>
        <p:blipFill>
          <a:blip r:embed="rId3"/>
          <a:stretch>
            <a:fillRect/>
          </a:stretch>
        </p:blipFill>
        <p:spPr>
          <a:xfrm>
            <a:off x="7154562" y="6283755"/>
            <a:ext cx="4275438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3856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771136" y="760878"/>
            <a:ext cx="10972800" cy="5649491"/>
          </a:xfrm>
        </p:spPr>
        <p:txBody>
          <a:bodyPr/>
          <a:lstStyle/>
          <a:p>
            <a:pPr marL="0" indent="0">
              <a:buNone/>
            </a:pPr>
            <a:r>
              <a:rPr lang="tr-TR" sz="2800" dirty="0"/>
              <a:t>II</a:t>
            </a:r>
            <a:r>
              <a:rPr lang="en-US" sz="2800" dirty="0"/>
              <a:t>. Soil Parameters</a:t>
            </a:r>
            <a:endParaRPr lang="tr-TR" sz="2800" dirty="0"/>
          </a:p>
          <a:p>
            <a:pPr marL="0" indent="0">
              <a:buNone/>
            </a:pPr>
            <a:endParaRPr lang="tr-TR" sz="2800" dirty="0"/>
          </a:p>
          <a:p>
            <a:pPr marL="342900" lvl="2" indent="-342900">
              <a:buFont typeface="Courier New" panose="02070309020205020404" pitchFamily="49" charset="0"/>
              <a:buChar char="o"/>
            </a:pPr>
            <a:endParaRPr lang="tr-TR" dirty="0"/>
          </a:p>
          <a:p>
            <a:pPr marL="342900" lvl="2" indent="-342900">
              <a:buFont typeface="Courier New" panose="02070309020205020404" pitchFamily="49" charset="0"/>
              <a:buChar char="o"/>
            </a:pP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tr-TR" dirty="0"/>
          </a:p>
          <a:p>
            <a:pPr marL="914400" lvl="2" indent="0">
              <a:buNone/>
            </a:pPr>
            <a:endParaRPr lang="en-US" dirty="0"/>
          </a:p>
          <a:p>
            <a:pPr lvl="2">
              <a:buFont typeface="Courier New" panose="02070309020205020404" pitchFamily="49" charset="0"/>
              <a:buChar char="o"/>
            </a:pPr>
            <a:endParaRPr lang="en-US" dirty="0"/>
          </a:p>
        </p:txBody>
      </p:sp>
      <p:graphicFrame>
        <p:nvGraphicFramePr>
          <p:cNvPr id="2" name="Tablo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456477"/>
              </p:ext>
            </p:extLst>
          </p:nvPr>
        </p:nvGraphicFramePr>
        <p:xfrm>
          <a:off x="2133445" y="4151872"/>
          <a:ext cx="7813743" cy="17019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6691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8285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42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0204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1898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6153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117389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1325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100089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Description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</a:t>
                      </a:r>
                      <a:r>
                        <a:rPr lang="en-US" sz="2000" b="1" baseline="-25000" dirty="0">
                          <a:effectLst/>
                        </a:rPr>
                        <a:t>u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(</a:t>
                      </a:r>
                      <a:r>
                        <a:rPr lang="en-US" sz="2000" b="1" dirty="0" err="1">
                          <a:effectLst/>
                        </a:rPr>
                        <a:t>kPa</a:t>
                      </a:r>
                      <a:r>
                        <a:rPr lang="en-US" sz="2000" b="1" dirty="0">
                          <a:effectLst/>
                        </a:rPr>
                        <a:t>)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Ф</a:t>
                      </a:r>
                      <a:r>
                        <a:rPr lang="en-US" sz="2000" b="1" baseline="-25000">
                          <a:effectLst/>
                        </a:rPr>
                        <a:t>u</a:t>
                      </a:r>
                      <a:r>
                        <a:rPr lang="en-US" sz="2000" b="1">
                          <a:effectLst/>
                        </a:rPr>
                        <a:t> 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c’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(</a:t>
                      </a:r>
                      <a:r>
                        <a:rPr lang="en-US" sz="2000" b="1" dirty="0" err="1">
                          <a:effectLst/>
                        </a:rPr>
                        <a:t>kPa</a:t>
                      </a:r>
                      <a:r>
                        <a:rPr lang="en-US" sz="2000" b="1" dirty="0">
                          <a:effectLst/>
                        </a:rPr>
                        <a:t>)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Ф’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ɣ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(kN/m</a:t>
                      </a:r>
                      <a:r>
                        <a:rPr lang="en-US" sz="2000" b="1" baseline="30000">
                          <a:effectLst/>
                        </a:rPr>
                        <a:t>3</a:t>
                      </a:r>
                      <a:r>
                        <a:rPr lang="en-US" sz="2000" b="1">
                          <a:effectLst/>
                        </a:rPr>
                        <a:t>) 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m</a:t>
                      </a:r>
                      <a:r>
                        <a:rPr lang="en-US" sz="2000" b="1" baseline="-25000">
                          <a:effectLst/>
                        </a:rPr>
                        <a:t>v</a:t>
                      </a:r>
                      <a:r>
                        <a:rPr lang="en-US" sz="2000" b="1">
                          <a:effectLst/>
                        </a:rPr>
                        <a:t> (m</a:t>
                      </a:r>
                      <a:r>
                        <a:rPr lang="en-US" sz="2000" b="1" baseline="30000">
                          <a:effectLst/>
                        </a:rPr>
                        <a:t>2</a:t>
                      </a:r>
                      <a:r>
                        <a:rPr lang="en-US" sz="2000" b="1">
                          <a:effectLst/>
                        </a:rPr>
                        <a:t>/kN)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 err="1">
                          <a:effectLst/>
                        </a:rPr>
                        <a:t>E</a:t>
                      </a:r>
                      <a:r>
                        <a:rPr lang="en-US" sz="2000" b="1" baseline="-25000" dirty="0" err="1">
                          <a:effectLst/>
                        </a:rPr>
                        <a:t>u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(</a:t>
                      </a:r>
                      <a:r>
                        <a:rPr lang="en-US" sz="2000" b="1" dirty="0" err="1">
                          <a:effectLst/>
                        </a:rPr>
                        <a:t>kPa</a:t>
                      </a:r>
                      <a:r>
                        <a:rPr lang="en-US" sz="2000" b="1" dirty="0">
                          <a:effectLst/>
                        </a:rPr>
                        <a:t>)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13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Silty Clay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200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0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15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28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18.5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effectLst/>
                        </a:rPr>
                        <a:t>0.40*10</a:t>
                      </a:r>
                      <a:r>
                        <a:rPr lang="en-US" sz="2000" b="1" baseline="30000">
                          <a:effectLst/>
                        </a:rPr>
                        <a:t>-4</a:t>
                      </a:r>
                      <a:endParaRPr lang="en-US" sz="2000" b="1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000" b="1" dirty="0">
                          <a:effectLst/>
                        </a:rPr>
                        <a:t>45000</a:t>
                      </a:r>
                      <a:endParaRPr lang="en-US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186110"/>
              </p:ext>
            </p:extLst>
          </p:nvPr>
        </p:nvGraphicFramePr>
        <p:xfrm>
          <a:off x="2132014" y="1544438"/>
          <a:ext cx="8519510" cy="226144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2992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2895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7397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Group Symbol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Clay (CH, CL) &amp; Silt (MH, ML)</a:t>
                      </a:r>
                      <a:endParaRPr lang="en-US" sz="18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96908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Water Content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w(%) = 15.2 – 40.9   =&gt;   Estimated Value of w(%) = 26.0</a:t>
                      </a:r>
                      <a:endParaRPr lang="en-US" sz="1800" b="1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7397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Plasticity Index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PI(%) = 50.8 – 96.3   =&gt;   Estimated Value of F(%) = 23.0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1658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UnitWeight</a:t>
                      </a: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</a:t>
                      </a:r>
                      <a:r>
                        <a:rPr lang="en-US" sz="18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</a:t>
                      </a: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/m</a:t>
                      </a:r>
                      <a:r>
                        <a:rPr lang="en-US" sz="1800" b="1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ɣ(%) = 16.07–20.30 </a:t>
                      </a:r>
                      <a:r>
                        <a:rPr lang="tr-TR" sz="1800" b="1" baseline="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=&gt;   Estimated Value of ɣ(%) = 18.5 </a:t>
                      </a:r>
                      <a:r>
                        <a:rPr lang="en-US" sz="1800" b="1" dirty="0" err="1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</a:t>
                      </a: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/m</a:t>
                      </a:r>
                      <a:r>
                        <a:rPr lang="en-US" sz="1800" b="1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800" b="1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65588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641455" y="562326"/>
            <a:ext cx="8911687" cy="1280890"/>
          </a:xfrm>
        </p:spPr>
        <p:txBody>
          <a:bodyPr/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Idealized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Soil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Profile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Metin kutusu 5"/>
          <p:cNvSpPr txBox="1"/>
          <p:nvPr/>
        </p:nvSpPr>
        <p:spPr>
          <a:xfrm>
            <a:off x="1516601" y="5414796"/>
            <a:ext cx="829466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 err="1"/>
              <a:t>N</a:t>
            </a:r>
            <a:r>
              <a:rPr lang="tr-TR" sz="1400" dirty="0" err="1"/>
              <a:t>ort</a:t>
            </a:r>
            <a:r>
              <a:rPr lang="tr-TR" sz="1400" dirty="0"/>
              <a:t> </a:t>
            </a:r>
            <a:r>
              <a:rPr lang="tr-TR" sz="2400" dirty="0"/>
              <a:t> = 50</a:t>
            </a:r>
          </a:p>
          <a:p>
            <a:pPr marL="2857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800" dirty="0" err="1"/>
              <a:t>Stiff</a:t>
            </a:r>
            <a:r>
              <a:rPr lang="tr-TR" sz="2800" dirty="0"/>
              <a:t> </a:t>
            </a:r>
            <a:r>
              <a:rPr lang="tr-TR" sz="2800" dirty="0" err="1"/>
              <a:t>Soil</a:t>
            </a:r>
            <a:r>
              <a:rPr lang="tr-TR" sz="2800" dirty="0"/>
              <a:t>           No </a:t>
            </a:r>
            <a:r>
              <a:rPr lang="tr-TR" sz="2800" dirty="0" err="1"/>
              <a:t>ground</a:t>
            </a:r>
            <a:r>
              <a:rPr lang="tr-TR" sz="2800" dirty="0"/>
              <a:t> </a:t>
            </a:r>
            <a:r>
              <a:rPr lang="tr-TR" sz="2800" dirty="0" err="1"/>
              <a:t>improvement</a:t>
            </a:r>
            <a:endParaRPr lang="tr-TR" sz="2800" dirty="0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tr-T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3" name="Sağ Ok 2"/>
          <p:cNvSpPr/>
          <p:nvPr/>
        </p:nvSpPr>
        <p:spPr>
          <a:xfrm flipV="1">
            <a:off x="3366618" y="6360497"/>
            <a:ext cx="702302" cy="2014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Resim 6" descr="C:\Users\Oguz\Desktop\Untitled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" r="4304" b="18204"/>
          <a:stretch/>
        </p:blipFill>
        <p:spPr bwMode="auto">
          <a:xfrm>
            <a:off x="1522335" y="1387674"/>
            <a:ext cx="8288930" cy="405263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8578892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2111011" y="611753"/>
            <a:ext cx="8911687" cy="1280890"/>
          </a:xfrm>
        </p:spPr>
        <p:txBody>
          <a:bodyPr/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 Foundation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</a:p>
        </p:txBody>
      </p:sp>
      <p:graphicFrame>
        <p:nvGraphicFramePr>
          <p:cNvPr id="5" name="İçerik Yer Tutucus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9219317"/>
              </p:ext>
            </p:extLst>
          </p:nvPr>
        </p:nvGraphicFramePr>
        <p:xfrm>
          <a:off x="2170284" y="1914701"/>
          <a:ext cx="7467985" cy="2892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646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20330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784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Type 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Continuous Foundation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784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Width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10.0  m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784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Thickness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0.50 m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784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Length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59.80 m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7841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10*59.80 = 598 m</a:t>
                      </a:r>
                      <a:r>
                        <a:rPr lang="en-US" sz="24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Calibri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22715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tr-TR" dirty="0" err="1"/>
              <a:t>Bearing</a:t>
            </a:r>
            <a:r>
              <a:rPr lang="tr-TR" dirty="0"/>
              <a:t> </a:t>
            </a:r>
            <a:r>
              <a:rPr lang="tr-TR" dirty="0" err="1"/>
              <a:t>Capacity</a:t>
            </a:r>
            <a:endParaRPr lang="en-US" dirty="0"/>
          </a:p>
        </p:txBody>
      </p:sp>
      <p:graphicFrame>
        <p:nvGraphicFramePr>
          <p:cNvPr id="4" name="İçerik Yer Tutucus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905113"/>
              </p:ext>
            </p:extLst>
          </p:nvPr>
        </p:nvGraphicFramePr>
        <p:xfrm>
          <a:off x="2601018" y="1527896"/>
          <a:ext cx="8433566" cy="201024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60079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0039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3594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3594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3594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3165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3134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161535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918743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 dirty="0">
                          <a:effectLst/>
                        </a:rPr>
                        <a:t>Structure</a:t>
                      </a:r>
                      <a:endParaRPr lang="en-U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Type of Foundation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B*L (m)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N</a:t>
                      </a:r>
                      <a:r>
                        <a:rPr lang="en-US" sz="1600" baseline="-25000">
                          <a:effectLst/>
                        </a:rPr>
                        <a:t>c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c</a:t>
                      </a:r>
                      <a:r>
                        <a:rPr lang="en-US" sz="1600" baseline="-25000">
                          <a:effectLst/>
                        </a:rPr>
                        <a:t>u</a:t>
                      </a:r>
                      <a:r>
                        <a:rPr lang="en-US" sz="1600">
                          <a:effectLst/>
                        </a:rPr>
                        <a:t>(kPa)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(q</a:t>
                      </a:r>
                      <a:r>
                        <a:rPr lang="en-US" sz="1600" baseline="-25000">
                          <a:effectLst/>
                        </a:rPr>
                        <a:t>net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r>
                        <a:rPr lang="en-US" sz="1600" baseline="-25000">
                          <a:effectLst/>
                        </a:rPr>
                        <a:t>safe</a:t>
                      </a:r>
                      <a:r>
                        <a:rPr lang="en-US" sz="1600">
                          <a:effectLst/>
                        </a:rPr>
                        <a:t> (kPa)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ɣ*D</a:t>
                      </a:r>
                      <a:r>
                        <a:rPr lang="en-US" sz="1600" baseline="-25000">
                          <a:effectLst/>
                        </a:rPr>
                        <a:t>f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(q</a:t>
                      </a:r>
                      <a:r>
                        <a:rPr lang="en-US" sz="1600" baseline="-25000">
                          <a:effectLst/>
                        </a:rPr>
                        <a:t>total</a:t>
                      </a:r>
                      <a:r>
                        <a:rPr lang="en-US" sz="1600">
                          <a:effectLst/>
                        </a:rPr>
                        <a:t>)</a:t>
                      </a:r>
                      <a:r>
                        <a:rPr lang="en-US" sz="1600" baseline="-25000">
                          <a:effectLst/>
                        </a:rPr>
                        <a:t>safe</a:t>
                      </a:r>
                      <a:endParaRPr lang="en-US" sz="160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(kPa)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91506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 dirty="0" err="1">
                          <a:effectLst/>
                        </a:rPr>
                        <a:t>Marmaray</a:t>
                      </a:r>
                      <a:r>
                        <a:rPr lang="tr-TR" sz="1600" dirty="0">
                          <a:effectLst/>
                        </a:rPr>
                        <a:t> </a:t>
                      </a:r>
                      <a:r>
                        <a:rPr lang="en-US" sz="1600" dirty="0">
                          <a:effectLst/>
                        </a:rPr>
                        <a:t>Station</a:t>
                      </a:r>
                      <a:endParaRPr lang="tr-TR" sz="1600" dirty="0">
                        <a:effectLst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 dirty="0">
                          <a:effectLst/>
                        </a:rPr>
                        <a:t> (on 4 platforms)</a:t>
                      </a:r>
                      <a:endParaRPr lang="en-U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Continuous Foundation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 dirty="0">
                          <a:effectLst/>
                        </a:rPr>
                        <a:t>10.0* 59.8</a:t>
                      </a:r>
                      <a:endParaRPr lang="en-U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5.2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200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347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>
                          <a:effectLst/>
                        </a:rPr>
                        <a:t>37</a:t>
                      </a:r>
                      <a:endParaRPr lang="en-US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986405" algn="ctr"/>
                        </a:tabLst>
                      </a:pPr>
                      <a:r>
                        <a:rPr lang="en-US" sz="1600" dirty="0">
                          <a:effectLst/>
                        </a:rPr>
                        <a:t>384</a:t>
                      </a:r>
                      <a:endParaRPr lang="en-US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" name="Metin kutusu 4"/>
          <p:cNvSpPr txBox="1"/>
          <p:nvPr/>
        </p:nvSpPr>
        <p:spPr>
          <a:xfrm>
            <a:off x="2693771" y="3978876"/>
            <a:ext cx="816781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tr-TR" sz="3600" dirty="0" err="1"/>
              <a:t>Settlement</a:t>
            </a:r>
            <a:endParaRPr lang="tr-TR" sz="3600" dirty="0"/>
          </a:p>
          <a:p>
            <a:r>
              <a:rPr lang="en-US" sz="3600" dirty="0" err="1"/>
              <a:t>S</a:t>
            </a:r>
            <a:r>
              <a:rPr lang="en-US" sz="3600" baseline="-25000" dirty="0" err="1"/>
              <a:t>total</a:t>
            </a:r>
            <a:r>
              <a:rPr lang="en-US" sz="3600" dirty="0"/>
              <a:t> = 0.089 cm </a:t>
            </a:r>
            <a:r>
              <a:rPr lang="tr-TR" sz="3600" dirty="0"/>
              <a:t>        </a:t>
            </a:r>
            <a:r>
              <a:rPr lang="en-US" sz="3600" dirty="0"/>
              <a:t>acceptable</a:t>
            </a:r>
          </a:p>
          <a:p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tr-TR" sz="3600" dirty="0"/>
          </a:p>
        </p:txBody>
      </p:sp>
      <p:sp>
        <p:nvSpPr>
          <p:cNvPr id="6" name="Sağ Ok 5"/>
          <p:cNvSpPr/>
          <p:nvPr/>
        </p:nvSpPr>
        <p:spPr>
          <a:xfrm>
            <a:off x="6345192" y="4779571"/>
            <a:ext cx="864973" cy="227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3189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Cost</a:t>
            </a:r>
            <a:r>
              <a:rPr lang="tr-TR" dirty="0"/>
              <a:t> </a:t>
            </a:r>
            <a:r>
              <a:rPr lang="tr-TR" dirty="0" err="1"/>
              <a:t>Estimation</a:t>
            </a:r>
            <a:r>
              <a:rPr lang="tr-TR" dirty="0"/>
              <a:t> 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6188944"/>
              </p:ext>
            </p:extLst>
          </p:nvPr>
        </p:nvGraphicFramePr>
        <p:xfrm>
          <a:off x="3222595" y="2290438"/>
          <a:ext cx="6946919" cy="235455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99594">
                  <a:extLst>
                    <a:ext uri="{9D8B030D-6E8A-4147-A177-3AD203B41FA5}">
                      <a16:colId xmlns:a16="http://schemas.microsoft.com/office/drawing/2014/main" xmlns="" val="3105523533"/>
                    </a:ext>
                  </a:extLst>
                </a:gridCol>
                <a:gridCol w="1527379">
                  <a:extLst>
                    <a:ext uri="{9D8B030D-6E8A-4147-A177-3AD203B41FA5}">
                      <a16:colId xmlns:a16="http://schemas.microsoft.com/office/drawing/2014/main" xmlns="" val="3004816196"/>
                    </a:ext>
                  </a:extLst>
                </a:gridCol>
                <a:gridCol w="3119946">
                  <a:extLst>
                    <a:ext uri="{9D8B030D-6E8A-4147-A177-3AD203B41FA5}">
                      <a16:colId xmlns:a16="http://schemas.microsoft.com/office/drawing/2014/main" xmlns="" val="1656480168"/>
                    </a:ext>
                  </a:extLst>
                </a:gridCol>
              </a:tblGrid>
              <a:tr h="527138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</a:pPr>
                      <a:endParaRPr lang="en-US" sz="16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</a:t>
                      </a:r>
                      <a:r>
                        <a:rPr lang="en-US" sz="1600" baseline="300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Cost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3494286028"/>
                  </a:ext>
                </a:extLst>
              </a:tr>
              <a:tr h="4568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Platform Area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2167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TRY 1,993,640.00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61956209"/>
                  </a:ext>
                </a:extLst>
              </a:tr>
              <a:tr h="4568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Concourse Area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3308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TRY 3,043,360.00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1129324759"/>
                  </a:ext>
                </a:extLst>
              </a:tr>
              <a:tr h="4568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Roof Area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3587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TRY 3,300,040.00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3081843258"/>
                  </a:ext>
                </a:extLst>
              </a:tr>
              <a:tr h="45685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  <a:endParaRPr lang="en-US" sz="16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TRY 8,337,040.00</a:t>
                      </a:r>
                      <a:endParaRPr lang="en-US" sz="16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xmlns="" val="701239559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222595" y="1801187"/>
            <a:ext cx="6946918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nit price for a metro station  920,00 TL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5636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References</a:t>
            </a:r>
            <a:endParaRPr lang="en-US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89212" y="1494408"/>
            <a:ext cx="8915400" cy="5092824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de-DE" sz="5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Birand,A</a:t>
            </a:r>
            <a:r>
              <a:rPr lang="de-DE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., Ergun, U., &amp; Erol, O. (2011).  </a:t>
            </a: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CE366 Foundation Engineering 1 Lecture Notes</a:t>
            </a:r>
            <a:r>
              <a:rPr lang="tr-TR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Carter, M., &amp; Bentley, S. P. (1991). </a:t>
            </a: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Correlations of Soil Properties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London: PENTECH PRESS</a:t>
            </a:r>
            <a:r>
              <a:rPr lang="tr-TR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CE363 Lecture Notes</a:t>
            </a:r>
            <a:r>
              <a:rPr lang="tr-TR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CE464 Lecture Notes</a:t>
            </a:r>
            <a:r>
              <a:rPr lang="tr-TR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AND CONSTRUCTION SPECIFICATIONS FOR STEEL STRUCTURES by MINISTIRY OF ENVIORENMENT AND URBAN PLANNING (September, 2016)</a:t>
            </a: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Ersoy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U., </a:t>
            </a:r>
            <a:r>
              <a:rPr lang="en-US" sz="5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Özcebe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G., &amp; </a:t>
            </a:r>
            <a:r>
              <a:rPr lang="en-US" sz="5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Tankut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T. </a:t>
            </a: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Reinforced Concrete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Ankara: METU Press</a:t>
            </a:r>
            <a:r>
              <a:rPr lang="tr-TR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TS498-DESIGN LOADS FOR BUILDING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TS500-REQUIREMENTS FOR DESIGN AND CONSTRUCTION OF REINFORCED CONCRETE STRUCTURES</a:t>
            </a:r>
            <a:endParaRPr lang="en-US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marL="0" indent="0">
              <a:buNone/>
            </a:pPr>
            <a:r>
              <a:rPr lang="en-US" sz="5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TSC2007-TURKISH SEISMIC CODE</a:t>
            </a:r>
            <a:r>
              <a:rPr lang="en-US" sz="5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79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in numbers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2091654"/>
            <a:ext cx="8915400" cy="4544037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length: 76.6 km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stations: 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Passengers per hour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75,000</a:t>
            </a:r>
          </a:p>
          <a:p>
            <a:pPr algn="just"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</a:t>
            </a: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1.5 million passengers per day</a:t>
            </a:r>
            <a:endParaRPr lang="tr-TR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87821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2579427" y="1501254"/>
            <a:ext cx="7969842" cy="400053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tr-TR" sz="4800" dirty="0"/>
          </a:p>
          <a:p>
            <a:pPr marL="0" indent="0" algn="ctr">
              <a:buNone/>
            </a:pPr>
            <a:r>
              <a:rPr lang="tr-T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QUESTIONS ?</a:t>
            </a:r>
          </a:p>
          <a:p>
            <a:pPr marL="0" indent="0" algn="ctr">
              <a:buNone/>
            </a:pPr>
            <a:endParaRPr lang="tr-T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tr-T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THANK YOU…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84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99723"/>
          </a:xfrm>
        </p:spPr>
        <p:txBody>
          <a:bodyPr/>
          <a:lstStyle/>
          <a:p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305017" y="6391461"/>
            <a:ext cx="867348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700" dirty="0"/>
              <a:t>(</a:t>
            </a:r>
            <a:r>
              <a:rPr lang="en-US" sz="700" dirty="0"/>
              <a:t>https://upload.wikimedia.org/wikipedia/commons/0/0f/Marmaray_Istanbul_Project.png</a:t>
            </a:r>
            <a:r>
              <a:rPr lang="tr-TR" sz="700" dirty="0"/>
              <a:t>)</a:t>
            </a:r>
            <a:endParaRPr lang="en-US" sz="7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1318"/>
          <a:stretch/>
        </p:blipFill>
        <p:spPr>
          <a:xfrm>
            <a:off x="160638" y="1562470"/>
            <a:ext cx="12031362" cy="4828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12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14021"/>
          </a:xfrm>
        </p:spPr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Kadıköy – 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Feneryolu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Marmaray Station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1672706"/>
            <a:ext cx="8536604" cy="49234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89212" y="6596109"/>
            <a:ext cx="8536604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700" dirty="0"/>
              <a:t>(</a:t>
            </a:r>
            <a:r>
              <a:rPr lang="en-US" sz="700" dirty="0"/>
              <a:t>https://www.google.de/maps/place/Feneryolu/@40.9794607,29.045282,877m/data=3m2!1e3!4b1!4m5!3m4!1s0x14cac780c8073283:0xf951677e7d96b385!8m2!3d40.9794607!4d29.0474707!</a:t>
            </a:r>
            <a:r>
              <a:rPr lang="tr-TR" sz="700" dirty="0"/>
              <a:t>)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06162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VIEW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01503" y="1323833"/>
            <a:ext cx="10017457" cy="5227092"/>
          </a:xfrm>
        </p:spPr>
      </p:pic>
    </p:spTree>
    <p:extLst>
      <p:ext uri="{BB962C8B-B14F-4D97-AF65-F5344CB8AC3E}">
        <p14:creationId xmlns:p14="http://schemas.microsoft.com/office/powerpoint/2010/main" val="1010540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Section</a:t>
            </a:r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 rotWithShape="1">
          <a:blip r:embed="rId2"/>
          <a:srcRect t="9918" b="11139"/>
          <a:stretch/>
        </p:blipFill>
        <p:spPr>
          <a:xfrm>
            <a:off x="133165" y="2059620"/>
            <a:ext cx="11807754" cy="447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27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Side View</a:t>
            </a:r>
          </a:p>
        </p:txBody>
      </p:sp>
      <p:pic>
        <p:nvPicPr>
          <p:cNvPr id="6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08" y="1905000"/>
            <a:ext cx="11825057" cy="438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53681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3061</TotalTime>
  <Words>739</Words>
  <Application>Microsoft Office PowerPoint</Application>
  <PresentationFormat>Geniş ekran</PresentationFormat>
  <Paragraphs>253</Paragraphs>
  <Slides>40</Slides>
  <Notes>4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9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40</vt:i4>
      </vt:variant>
    </vt:vector>
  </HeadingPairs>
  <TitlesOfParts>
    <vt:vector size="50" baseType="lpstr">
      <vt:lpstr>Arial</vt:lpstr>
      <vt:lpstr>Calibri</vt:lpstr>
      <vt:lpstr>Cambria Math</vt:lpstr>
      <vt:lpstr>Century Gothic</vt:lpstr>
      <vt:lpstr>Courier New</vt:lpstr>
      <vt:lpstr>Symbol</vt:lpstr>
      <vt:lpstr>Times New Roman</vt:lpstr>
      <vt:lpstr>Wingdings</vt:lpstr>
      <vt:lpstr>Wingdings 3</vt:lpstr>
      <vt:lpstr>Wisp</vt:lpstr>
      <vt:lpstr>Marmaray Feneryolu Station</vt:lpstr>
      <vt:lpstr>Outline</vt:lpstr>
      <vt:lpstr>   INTRODUCTION</vt:lpstr>
      <vt:lpstr>Project in numbers</vt:lpstr>
      <vt:lpstr>Location</vt:lpstr>
      <vt:lpstr>Kadıköy – Feneryolu Marmaray Station</vt:lpstr>
      <vt:lpstr>3D VIEW</vt:lpstr>
      <vt:lpstr> Section View</vt:lpstr>
      <vt:lpstr>Side View</vt:lpstr>
      <vt:lpstr>DESIGN CRITERIA</vt:lpstr>
      <vt:lpstr>Design Criteria</vt:lpstr>
      <vt:lpstr>Material properties</vt:lpstr>
      <vt:lpstr>Design Criteria</vt:lpstr>
      <vt:lpstr>Loads Acting on the Structure</vt:lpstr>
      <vt:lpstr>PowerPoint Sunusu</vt:lpstr>
      <vt:lpstr>ROOF DESIGN</vt:lpstr>
      <vt:lpstr>Roof Plan Layout </vt:lpstr>
      <vt:lpstr>Section A-A &amp; D-D</vt:lpstr>
      <vt:lpstr>PowerPoint Sunusu</vt:lpstr>
      <vt:lpstr>SLAB DESIGN and ALTERNATIVES</vt:lpstr>
      <vt:lpstr>PowerPoint Sunusu</vt:lpstr>
      <vt:lpstr>PowerPoint Sunusu</vt:lpstr>
      <vt:lpstr>PowerPoint Sunusu</vt:lpstr>
      <vt:lpstr>Precast - Slab</vt:lpstr>
      <vt:lpstr>PowerPoint Sunusu</vt:lpstr>
      <vt:lpstr>Hollow-core slab (precast) </vt:lpstr>
      <vt:lpstr>COLUMN DESIGN</vt:lpstr>
      <vt:lpstr>PowerPoint Sunusu</vt:lpstr>
      <vt:lpstr>PowerPoint Sunusu</vt:lpstr>
      <vt:lpstr>First Floor Columns (Steel Column Case)</vt:lpstr>
      <vt:lpstr>First Floor Columns (R.C. Case)</vt:lpstr>
      <vt:lpstr>GEOTECHNICAL PROPERTIES and FOUNDATION DESIGN</vt:lpstr>
      <vt:lpstr>Site Investigation</vt:lpstr>
      <vt:lpstr>PowerPoint Sunusu</vt:lpstr>
      <vt:lpstr>III. Idealized Soil Profile</vt:lpstr>
      <vt:lpstr>IV. Foundation Type</vt:lpstr>
      <vt:lpstr>Bearing Capacity</vt:lpstr>
      <vt:lpstr>Cost Estimation </vt:lpstr>
      <vt:lpstr>References</vt:lpstr>
      <vt:lpstr>PowerPoint Sunusu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Marmaray Station Building</dc:title>
  <cp:revision>156</cp:revision>
  <dcterms:created xsi:type="dcterms:W3CDTF">2016-10-23T11:10:09Z</dcterms:created>
  <dcterms:modified xsi:type="dcterms:W3CDTF">2023-12-06T00:41:54Z</dcterms:modified>
</cp:coreProperties>
</file>